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5" r:id="rId2"/>
    <p:sldId id="320" r:id="rId3"/>
    <p:sldId id="349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BDB1"/>
    <a:srgbClr val="4DE1BA"/>
    <a:srgbClr val="DDD245"/>
    <a:srgbClr val="B1DB73"/>
    <a:srgbClr val="96E3F0"/>
    <a:srgbClr val="FF6C6C"/>
    <a:srgbClr val="00BD32"/>
    <a:srgbClr val="FC713A"/>
    <a:srgbClr val="387E99"/>
    <a:srgbClr val="89D0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48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304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273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3600" dirty="0">
                <a:latin typeface="Century Gothic" panose="020B0502020202020204" pitchFamily="34" charset="0"/>
              </a:rPr>
              <a:t>Note per l'utilizzo di questo modello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678382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" sz="1600" dirty="0">
                <a:latin typeface="Century Gothic" panose="020B0502020202020204" pitchFamily="34" charset="0"/>
              </a:rPr>
              <a:t>Completa le definizioni della chiave colore sotto il grafico per rappresentare i tipi di attività ed eventi. 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it" sz="1600" dirty="0">
                <a:latin typeface="Century Gothic" panose="020B0502020202020204" pitchFamily="34" charset="0"/>
              </a:rPr>
              <a:t>Ombreggiare le singole celle o utilizzare barre per estendersi su più giorni. 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it" sz="1600" dirty="0">
                <a:latin typeface="Century Gothic" panose="020B0502020202020204" pitchFamily="34" charset="0"/>
              </a:rPr>
              <a:t>Immettere il testo all'interno di ogni cella o barra per includere informazioni aggiuntive.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DIAGRAMMA DI GANTT DEL CALENDARIO ANNUALE</a:t>
            </a:r>
          </a:p>
        </p:txBody>
      </p:sp>
    </p:spTree>
    <p:extLst>
      <p:ext uri="{BB962C8B-B14F-4D97-AF65-F5344CB8AC3E}">
        <p14:creationId xmlns:p14="http://schemas.microsoft.com/office/powerpoint/2010/main" val="242691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83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MODELLO DI DIAGRAMMA DI GANTT DEL CALENDARIO ANNUALE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236301"/>
              </p:ext>
            </p:extLst>
          </p:nvPr>
        </p:nvGraphicFramePr>
        <p:xfrm>
          <a:off x="327121" y="548365"/>
          <a:ext cx="11573752" cy="478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618">
                  <a:extLst>
                    <a:ext uri="{9D8B030D-6E8A-4147-A177-3AD203B41FA5}">
                      <a16:colId xmlns:a16="http://schemas.microsoft.com/office/drawing/2014/main" val="4079889448"/>
                    </a:ext>
                  </a:extLst>
                </a:gridCol>
                <a:gridCol w="417444">
                  <a:extLst>
                    <a:ext uri="{9D8B030D-6E8A-4147-A177-3AD203B41FA5}">
                      <a16:colId xmlns:a16="http://schemas.microsoft.com/office/drawing/2014/main" val="1024581539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097246846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4157423637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804910827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78224368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889277546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49774355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227743978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740546921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23439022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610837594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755832980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76773466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263429259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809922093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641836470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245246827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652501381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56050719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375221882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220567701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77853577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149454794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899814991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4182720783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068810418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650442724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57700628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252947963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4191612717"/>
                    </a:ext>
                  </a:extLst>
                </a:gridCol>
              </a:tblGrid>
              <a:tr h="367944">
                <a:tc gridSpan="2">
                  <a:txBody>
                    <a:bodyPr/>
                    <a:lstStyle/>
                    <a:p>
                      <a:pPr algn="l"/>
                      <a:r>
                        <a:rPr lang="it" sz="1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2025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31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01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GIOVANNA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03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Guastare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04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Maggio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06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Giu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Lug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08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09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Set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Strumento pTOM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69785"/>
                  </a:ext>
                </a:extLst>
              </a:tr>
            </a:tbl>
          </a:graphicData>
        </a:graphic>
      </p:graphicFrame>
      <p:sp>
        <p:nvSpPr>
          <p:cNvPr id="65" name="Rectangle 64">
            <a:extLst>
              <a:ext uri="{FF2B5EF4-FFF2-40B4-BE49-F238E27FC236}">
                <a16:creationId xmlns:a16="http://schemas.microsoft.com/office/drawing/2014/main" id="{DC4907FD-27C5-854B-8786-B91628A0269C}"/>
              </a:ext>
            </a:extLst>
          </p:cNvPr>
          <p:cNvSpPr/>
          <p:nvPr/>
        </p:nvSpPr>
        <p:spPr>
          <a:xfrm>
            <a:off x="683571" y="559789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473158A-2F1B-FD4B-A101-2A78F24DCA2A}"/>
              </a:ext>
            </a:extLst>
          </p:cNvPr>
          <p:cNvSpPr/>
          <p:nvPr/>
        </p:nvSpPr>
        <p:spPr>
          <a:xfrm>
            <a:off x="683571" y="6042767"/>
            <a:ext cx="274320" cy="228600"/>
          </a:xfrm>
          <a:prstGeom prst="rect">
            <a:avLst/>
          </a:prstGeom>
          <a:solidFill>
            <a:srgbClr val="FF6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43712F5-F7EB-7D43-BB09-E154153EB169}"/>
              </a:ext>
            </a:extLst>
          </p:cNvPr>
          <p:cNvSpPr/>
          <p:nvPr/>
        </p:nvSpPr>
        <p:spPr>
          <a:xfrm>
            <a:off x="2979309" y="5597891"/>
            <a:ext cx="27432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E814EC1-44BD-E746-94F5-10834026D632}"/>
              </a:ext>
            </a:extLst>
          </p:cNvPr>
          <p:cNvSpPr/>
          <p:nvPr/>
        </p:nvSpPr>
        <p:spPr>
          <a:xfrm>
            <a:off x="2979309" y="6042767"/>
            <a:ext cx="274320" cy="228600"/>
          </a:xfrm>
          <a:prstGeom prst="rect">
            <a:avLst/>
          </a:prstGeom>
          <a:solidFill>
            <a:srgbClr val="96E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563CAF9-580C-1846-98D7-C26FC3CFD92B}"/>
              </a:ext>
            </a:extLst>
          </p:cNvPr>
          <p:cNvSpPr/>
          <p:nvPr/>
        </p:nvSpPr>
        <p:spPr>
          <a:xfrm>
            <a:off x="5266710" y="5597891"/>
            <a:ext cx="274320" cy="228600"/>
          </a:xfrm>
          <a:prstGeom prst="rect">
            <a:avLst/>
          </a:prstGeom>
          <a:solidFill>
            <a:srgbClr val="B1DB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1A83E8B-7CC8-8D49-AFB6-5A518C05D1B1}"/>
              </a:ext>
            </a:extLst>
          </p:cNvPr>
          <p:cNvSpPr/>
          <p:nvPr/>
        </p:nvSpPr>
        <p:spPr>
          <a:xfrm>
            <a:off x="5266710" y="6042767"/>
            <a:ext cx="274320" cy="228600"/>
          </a:xfrm>
          <a:prstGeom prst="rect">
            <a:avLst/>
          </a:prstGeom>
          <a:solidFill>
            <a:srgbClr val="DDD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580AEBB-FF7E-5D44-ACBF-12F0E67021E8}"/>
              </a:ext>
            </a:extLst>
          </p:cNvPr>
          <p:cNvSpPr/>
          <p:nvPr/>
        </p:nvSpPr>
        <p:spPr>
          <a:xfrm>
            <a:off x="7530035" y="5597891"/>
            <a:ext cx="27432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131183E-C1C0-D243-8E33-0BB1EF120B30}"/>
              </a:ext>
            </a:extLst>
          </p:cNvPr>
          <p:cNvSpPr/>
          <p:nvPr/>
        </p:nvSpPr>
        <p:spPr>
          <a:xfrm>
            <a:off x="7530035" y="6042767"/>
            <a:ext cx="274320" cy="228600"/>
          </a:xfrm>
          <a:prstGeom prst="rect">
            <a:avLst/>
          </a:prstGeom>
          <a:solidFill>
            <a:srgbClr val="4DE1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3284F65-9142-F645-9215-F782FA48D6F6}"/>
              </a:ext>
            </a:extLst>
          </p:cNvPr>
          <p:cNvSpPr txBox="1"/>
          <p:nvPr/>
        </p:nvSpPr>
        <p:spPr>
          <a:xfrm>
            <a:off x="957890" y="5597891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9FF9751-EFB6-2B4A-83D2-132D0A65DC81}"/>
              </a:ext>
            </a:extLst>
          </p:cNvPr>
          <p:cNvSpPr txBox="1"/>
          <p:nvPr/>
        </p:nvSpPr>
        <p:spPr>
          <a:xfrm>
            <a:off x="957890" y="6042767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4320CDC-3E89-AE42-BE5B-DA73A824BB18}"/>
              </a:ext>
            </a:extLst>
          </p:cNvPr>
          <p:cNvSpPr txBox="1"/>
          <p:nvPr/>
        </p:nvSpPr>
        <p:spPr>
          <a:xfrm>
            <a:off x="3246875" y="5597554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8874AC1-208B-6B41-BECE-7C89358777F7}"/>
              </a:ext>
            </a:extLst>
          </p:cNvPr>
          <p:cNvSpPr txBox="1"/>
          <p:nvPr/>
        </p:nvSpPr>
        <p:spPr>
          <a:xfrm>
            <a:off x="3246875" y="6042430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6CB912C-7C32-334D-932F-29D464F33476}"/>
              </a:ext>
            </a:extLst>
          </p:cNvPr>
          <p:cNvSpPr txBox="1"/>
          <p:nvPr/>
        </p:nvSpPr>
        <p:spPr>
          <a:xfrm>
            <a:off x="5525615" y="5595816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5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54160BB-2D49-3149-BC05-321C5C364546}"/>
              </a:ext>
            </a:extLst>
          </p:cNvPr>
          <p:cNvSpPr txBox="1"/>
          <p:nvPr/>
        </p:nvSpPr>
        <p:spPr>
          <a:xfrm>
            <a:off x="5525615" y="6040692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6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B5400C8-3D59-6B48-A1EC-91BB6F29BFF5}"/>
              </a:ext>
            </a:extLst>
          </p:cNvPr>
          <p:cNvSpPr txBox="1"/>
          <p:nvPr/>
        </p:nvSpPr>
        <p:spPr>
          <a:xfrm>
            <a:off x="7782186" y="5595479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7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A25FA5C-7C5B-464F-86FD-0339BB0A0540}"/>
              </a:ext>
            </a:extLst>
          </p:cNvPr>
          <p:cNvSpPr txBox="1"/>
          <p:nvPr/>
        </p:nvSpPr>
        <p:spPr>
          <a:xfrm>
            <a:off x="7782186" y="6040355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8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C6CF0B4-5426-E745-A6A5-18CBAC0A08C4}"/>
              </a:ext>
            </a:extLst>
          </p:cNvPr>
          <p:cNvSpPr/>
          <p:nvPr/>
        </p:nvSpPr>
        <p:spPr>
          <a:xfrm>
            <a:off x="9796412" y="5600792"/>
            <a:ext cx="274320" cy="228600"/>
          </a:xfrm>
          <a:prstGeom prst="rect">
            <a:avLst/>
          </a:prstGeom>
          <a:solidFill>
            <a:srgbClr val="F1B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6AEA99B2-EC0A-FF4B-92FC-76599F35A11E}"/>
              </a:ext>
            </a:extLst>
          </p:cNvPr>
          <p:cNvSpPr/>
          <p:nvPr/>
        </p:nvSpPr>
        <p:spPr>
          <a:xfrm>
            <a:off x="9796412" y="6045668"/>
            <a:ext cx="27432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E1E212F-C42F-A74E-8A3D-AA607D435637}"/>
              </a:ext>
            </a:extLst>
          </p:cNvPr>
          <p:cNvSpPr txBox="1"/>
          <p:nvPr/>
        </p:nvSpPr>
        <p:spPr>
          <a:xfrm>
            <a:off x="10048563" y="5598380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9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B6D66F7-DCD5-1F4A-9ABC-ED4C1B3B3B8D}"/>
              </a:ext>
            </a:extLst>
          </p:cNvPr>
          <p:cNvSpPr txBox="1"/>
          <p:nvPr/>
        </p:nvSpPr>
        <p:spPr>
          <a:xfrm>
            <a:off x="10048563" y="6043256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10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850650" y="1304841"/>
            <a:ext cx="1042416" cy="330973"/>
          </a:xfrm>
          <a:prstGeom prst="rect">
            <a:avLst/>
          </a:prstGeom>
          <a:solidFill>
            <a:srgbClr val="00BD3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Avvio del progetto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00000000-0008-0000-0000-00000E000000}"/>
              </a:ext>
            </a:extLst>
          </p:cNvPr>
          <p:cNvSpPr/>
          <p:nvPr/>
        </p:nvSpPr>
        <p:spPr>
          <a:xfrm>
            <a:off x="10706976" y="2398589"/>
            <a:ext cx="786265" cy="330973"/>
          </a:xfrm>
          <a:prstGeom prst="rect">
            <a:avLst/>
          </a:prstGeom>
          <a:solidFill>
            <a:srgbClr val="B1DB7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>
                <a:solidFill>
                  <a:schemeClr val="tx1"/>
                </a:solidFill>
                <a:latin typeface="Century Gothic" panose="020B0502020202020204" pitchFamily="34" charset="0"/>
              </a:rPr>
              <a:t>Revisione del piano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00000000-0008-0000-0000-00000F000000}"/>
              </a:ext>
            </a:extLst>
          </p:cNvPr>
          <p:cNvSpPr/>
          <p:nvPr/>
        </p:nvSpPr>
        <p:spPr>
          <a:xfrm>
            <a:off x="3921570" y="1670532"/>
            <a:ext cx="640080" cy="330973"/>
          </a:xfrm>
          <a:prstGeom prst="rect">
            <a:avLst/>
          </a:prstGeom>
          <a:solidFill>
            <a:srgbClr val="DDD2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Lancio del prodotto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0000000-0008-0000-0000-000010000000}"/>
              </a:ext>
            </a:extLst>
          </p:cNvPr>
          <p:cNvSpPr/>
          <p:nvPr/>
        </p:nvSpPr>
        <p:spPr>
          <a:xfrm>
            <a:off x="1480554" y="932980"/>
            <a:ext cx="681866" cy="330973"/>
          </a:xfrm>
          <a:prstGeom prst="rect">
            <a:avLst/>
          </a:prstGeom>
          <a:solidFill>
            <a:srgbClr val="96E3F0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Definizione degli obiettivi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00000000-0008-0000-0000-000011000000}"/>
              </a:ext>
            </a:extLst>
          </p:cNvPr>
          <p:cNvSpPr/>
          <p:nvPr/>
        </p:nvSpPr>
        <p:spPr>
          <a:xfrm>
            <a:off x="4934931" y="2752007"/>
            <a:ext cx="1737360" cy="176519"/>
          </a:xfrm>
          <a:prstGeom prst="rect">
            <a:avLst/>
          </a:prstGeom>
          <a:solidFill>
            <a:srgbClr val="00BD32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baseline="0">
                <a:solidFill>
                  <a:schemeClr val="tx1"/>
                </a:solidFill>
                <a:latin typeface="Century Gothic" panose="020B0502020202020204" pitchFamily="34" charset="0"/>
              </a:rPr>
              <a:t>Revisione del budget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00000000-0008-0000-0000-000012000000}"/>
              </a:ext>
            </a:extLst>
          </p:cNvPr>
          <p:cNvSpPr/>
          <p:nvPr/>
        </p:nvSpPr>
        <p:spPr>
          <a:xfrm>
            <a:off x="4252131" y="3137409"/>
            <a:ext cx="683936" cy="330973"/>
          </a:xfrm>
          <a:prstGeom prst="rect">
            <a:avLst/>
          </a:prstGeom>
          <a:solidFill>
            <a:srgbClr val="F1BDB1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Revisione delle norme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00000000-0008-0000-0000-000013000000}"/>
              </a:ext>
            </a:extLst>
          </p:cNvPr>
          <p:cNvSpPr/>
          <p:nvPr/>
        </p:nvSpPr>
        <p:spPr>
          <a:xfrm>
            <a:off x="4582773" y="3504128"/>
            <a:ext cx="704317" cy="330973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Test di sistema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0000000-0008-0000-0000-000014000000}"/>
              </a:ext>
            </a:extLst>
          </p:cNvPr>
          <p:cNvSpPr/>
          <p:nvPr/>
        </p:nvSpPr>
        <p:spPr>
          <a:xfrm>
            <a:off x="4958716" y="3879315"/>
            <a:ext cx="1340484" cy="330973"/>
          </a:xfrm>
          <a:prstGeom prst="rect">
            <a:avLst/>
          </a:prstGeom>
          <a:solidFill>
            <a:srgbClr val="B1DB73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Piano di comunicazione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00000000-0008-0000-0000-000015000000}"/>
              </a:ext>
            </a:extLst>
          </p:cNvPr>
          <p:cNvSpPr/>
          <p:nvPr/>
        </p:nvSpPr>
        <p:spPr>
          <a:xfrm>
            <a:off x="4411133" y="4246033"/>
            <a:ext cx="1226368" cy="3309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Gestione del rischio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00000000-0008-0000-0000-000018000000}"/>
              </a:ext>
            </a:extLst>
          </p:cNvPr>
          <p:cNvSpPr/>
          <p:nvPr/>
        </p:nvSpPr>
        <p:spPr>
          <a:xfrm>
            <a:off x="6361737" y="4972753"/>
            <a:ext cx="4853600" cy="330973"/>
          </a:xfrm>
          <a:prstGeom prst="rect">
            <a:avLst/>
          </a:prstGeom>
          <a:solidFill>
            <a:srgbClr val="DDD245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baseline="0">
                <a:solidFill>
                  <a:schemeClr val="tx1"/>
                </a:solidFill>
                <a:latin typeface="Century Gothic" panose="020B0502020202020204" pitchFamily="34" charset="0"/>
              </a:rPr>
              <a:t>Revisione di fine anno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00000000-0008-0000-0000-000019000000}"/>
              </a:ext>
            </a:extLst>
          </p:cNvPr>
          <p:cNvSpPr/>
          <p:nvPr/>
        </p:nvSpPr>
        <p:spPr>
          <a:xfrm>
            <a:off x="5287091" y="4606034"/>
            <a:ext cx="4335217" cy="3309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baseline="0">
                <a:solidFill>
                  <a:schemeClr val="tx1"/>
                </a:solidFill>
                <a:latin typeface="Century Gothic" panose="020B0502020202020204" pitchFamily="34" charset="0"/>
              </a:rPr>
              <a:t>Stato e monitoraggio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E07DFC09-A584-8B4D-815B-56FA915BCE1E}"/>
              </a:ext>
            </a:extLst>
          </p:cNvPr>
          <p:cNvSpPr/>
          <p:nvPr/>
        </p:nvSpPr>
        <p:spPr>
          <a:xfrm>
            <a:off x="4934931" y="2935881"/>
            <a:ext cx="1737360" cy="176519"/>
          </a:xfrm>
          <a:prstGeom prst="rect">
            <a:avLst/>
          </a:prstGeom>
          <a:solidFill>
            <a:srgbClr val="FF6C6C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baseline="0">
                <a:solidFill>
                  <a:schemeClr val="tx1"/>
                </a:solidFill>
                <a:latin typeface="Century Gothic" panose="020B0502020202020204" pitchFamily="34" charset="0"/>
              </a:rPr>
              <a:t>Revisione del personale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2434BC5E-0694-3848-8CFA-062DC3B20C4B}"/>
              </a:ext>
            </a:extLst>
          </p:cNvPr>
          <p:cNvSpPr/>
          <p:nvPr/>
        </p:nvSpPr>
        <p:spPr>
          <a:xfrm>
            <a:off x="5637501" y="2016512"/>
            <a:ext cx="1737360" cy="176519"/>
          </a:xfrm>
          <a:prstGeom prst="rect">
            <a:avLst/>
          </a:prstGeom>
          <a:solidFill>
            <a:srgbClr val="4DE1BA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baseline="0">
                <a:solidFill>
                  <a:schemeClr val="tx1"/>
                </a:solidFill>
                <a:latin typeface="Century Gothic" panose="020B0502020202020204" pitchFamily="34" charset="0"/>
              </a:rPr>
              <a:t>Preparazione al seminario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8DA2C900-015D-074E-AD4C-DDD7635C9E39}"/>
              </a:ext>
            </a:extLst>
          </p:cNvPr>
          <p:cNvSpPr/>
          <p:nvPr/>
        </p:nvSpPr>
        <p:spPr>
          <a:xfrm>
            <a:off x="6904323" y="2200386"/>
            <a:ext cx="1143000" cy="176519"/>
          </a:xfrm>
          <a:prstGeom prst="rect">
            <a:avLst/>
          </a:prstGeom>
          <a:solidFill>
            <a:srgbClr val="4DE1BA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Seminario Prove 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3B61FD67-7635-AC41-990B-3311956AE94A}"/>
              </a:ext>
            </a:extLst>
          </p:cNvPr>
          <p:cNvSpPr/>
          <p:nvPr/>
        </p:nvSpPr>
        <p:spPr>
          <a:xfrm>
            <a:off x="2162421" y="932980"/>
            <a:ext cx="683012" cy="3309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Preparazione del budget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E325D68D-DD53-5A48-9157-2F7BEDDFE3A8}"/>
              </a:ext>
            </a:extLst>
          </p:cNvPr>
          <p:cNvSpPr/>
          <p:nvPr/>
        </p:nvSpPr>
        <p:spPr>
          <a:xfrm>
            <a:off x="1478485" y="3137409"/>
            <a:ext cx="683935" cy="330973"/>
          </a:xfrm>
          <a:prstGeom prst="rect">
            <a:avLst/>
          </a:prstGeom>
          <a:solidFill>
            <a:srgbClr val="96E3F0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Traguardo</a:t>
            </a:r>
          </a:p>
          <a:p>
            <a:pPr algn="ctr"/>
            <a:r>
              <a:rPr lang="it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Recensione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1018D2F-64BF-6F4E-81D6-738E7F085B13}"/>
              </a:ext>
            </a:extLst>
          </p:cNvPr>
          <p:cNvSpPr/>
          <p:nvPr/>
        </p:nvSpPr>
        <p:spPr>
          <a:xfrm>
            <a:off x="2311515" y="2398589"/>
            <a:ext cx="786265" cy="330973"/>
          </a:xfrm>
          <a:prstGeom prst="rect">
            <a:avLst/>
          </a:prstGeom>
          <a:solidFill>
            <a:srgbClr val="B1DB7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>
                <a:solidFill>
                  <a:schemeClr val="tx1"/>
                </a:solidFill>
                <a:latin typeface="Century Gothic" panose="020B0502020202020204" pitchFamily="34" charset="0"/>
              </a:rPr>
              <a:t>Revisione degli strumenti aziendali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43E0C76B-9B99-8343-88F8-CEA8E81CBC8D}"/>
              </a:ext>
            </a:extLst>
          </p:cNvPr>
          <p:cNvSpPr/>
          <p:nvPr/>
        </p:nvSpPr>
        <p:spPr>
          <a:xfrm>
            <a:off x="8436223" y="2028678"/>
            <a:ext cx="640080" cy="330973"/>
          </a:xfrm>
          <a:prstGeom prst="rect">
            <a:avLst/>
          </a:prstGeom>
          <a:solidFill>
            <a:srgbClr val="DDD2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>
                <a:solidFill>
                  <a:schemeClr val="tx1"/>
                </a:solidFill>
                <a:latin typeface="Century Gothic" panose="020B0502020202020204" pitchFamily="34" charset="0"/>
              </a:rPr>
              <a:t>Expo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76C6CE28-0716-9E42-894C-EDC54CA91D5A}"/>
              </a:ext>
            </a:extLst>
          </p:cNvPr>
          <p:cNvSpPr/>
          <p:nvPr/>
        </p:nvSpPr>
        <p:spPr>
          <a:xfrm>
            <a:off x="1761053" y="4239315"/>
            <a:ext cx="1885892" cy="3309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baseline="0">
                <a:solidFill>
                  <a:schemeClr val="tx1"/>
                </a:solidFill>
                <a:latin typeface="Century Gothic" panose="020B0502020202020204" pitchFamily="34" charset="0"/>
              </a:rPr>
              <a:t>Manutenzione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3E833221-11B8-E843-B171-32235184BEC5}"/>
              </a:ext>
            </a:extLst>
          </p:cNvPr>
          <p:cNvSpPr/>
          <p:nvPr/>
        </p:nvSpPr>
        <p:spPr>
          <a:xfrm>
            <a:off x="9883359" y="3874652"/>
            <a:ext cx="1346583" cy="330973"/>
          </a:xfrm>
          <a:prstGeom prst="rect">
            <a:avLst/>
          </a:prstGeom>
          <a:solidFill>
            <a:srgbClr val="F1BDB1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baseline="0">
                <a:solidFill>
                  <a:schemeClr val="tx1"/>
                </a:solidFill>
                <a:latin typeface="Century Gothic" panose="020B0502020202020204" pitchFamily="34" charset="0"/>
              </a:rPr>
              <a:t>Archiviazione report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14CA98C7-13A4-7A40-84E3-E92A71BBB0BE}"/>
              </a:ext>
            </a:extLst>
          </p:cNvPr>
          <p:cNvSpPr/>
          <p:nvPr/>
        </p:nvSpPr>
        <p:spPr>
          <a:xfrm>
            <a:off x="9070895" y="2752007"/>
            <a:ext cx="534120" cy="359622"/>
          </a:xfrm>
          <a:prstGeom prst="rect">
            <a:avLst/>
          </a:prstGeom>
          <a:solidFill>
            <a:srgbClr val="4DE1BA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baseline="0">
                <a:solidFill>
                  <a:schemeClr val="tx1"/>
                </a:solidFill>
                <a:latin typeface="Century Gothic" panose="020B0502020202020204" pitchFamily="34" charset="0"/>
              </a:rPr>
              <a:t>Giorno festivo </a:t>
            </a:r>
          </a:p>
          <a:p>
            <a:pPr algn="ctr"/>
            <a:r>
              <a:rPr lang="it" sz="900" baseline="0">
                <a:solidFill>
                  <a:schemeClr val="tx1"/>
                </a:solidFill>
                <a:latin typeface="Century Gothic" panose="020B0502020202020204" pitchFamily="34" charset="0"/>
              </a:rPr>
              <a:t>Calcio d'inizio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E0FF044D-93DE-AF40-8564-65F1DA89DC87}"/>
              </a:ext>
            </a:extLst>
          </p:cNvPr>
          <p:cNvSpPr/>
          <p:nvPr/>
        </p:nvSpPr>
        <p:spPr>
          <a:xfrm>
            <a:off x="6361737" y="932980"/>
            <a:ext cx="1888225" cy="330973"/>
          </a:xfrm>
          <a:prstGeom prst="rect">
            <a:avLst/>
          </a:prstGeom>
          <a:solidFill>
            <a:srgbClr val="4DE1BA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Festività natalizie </a:t>
            </a:r>
          </a:p>
          <a:p>
            <a:pPr algn="ctr"/>
            <a:r>
              <a:rPr lang="it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Recensione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83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MODELLO DI DIAGRAMMA DI GANTT DEL CALENDARIO ANNUALE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727441"/>
              </p:ext>
            </p:extLst>
          </p:nvPr>
        </p:nvGraphicFramePr>
        <p:xfrm>
          <a:off x="327121" y="548365"/>
          <a:ext cx="11573752" cy="478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618">
                  <a:extLst>
                    <a:ext uri="{9D8B030D-6E8A-4147-A177-3AD203B41FA5}">
                      <a16:colId xmlns:a16="http://schemas.microsoft.com/office/drawing/2014/main" val="4079889448"/>
                    </a:ext>
                  </a:extLst>
                </a:gridCol>
                <a:gridCol w="417444">
                  <a:extLst>
                    <a:ext uri="{9D8B030D-6E8A-4147-A177-3AD203B41FA5}">
                      <a16:colId xmlns:a16="http://schemas.microsoft.com/office/drawing/2014/main" val="1024581539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097246846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4157423637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804910827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78224368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889277546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49774355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227743978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740546921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23439022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610837594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755832980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76773466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263429259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809922093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641836470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245246827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652501381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56050719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375221882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220567701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77853577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149454794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899814991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4182720783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3068810418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2650442724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577006285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1252947963"/>
                    </a:ext>
                  </a:extLst>
                </a:gridCol>
                <a:gridCol w="347990">
                  <a:extLst>
                    <a:ext uri="{9D8B030D-6E8A-4147-A177-3AD203B41FA5}">
                      <a16:colId xmlns:a16="http://schemas.microsoft.com/office/drawing/2014/main" val="4191612717"/>
                    </a:ext>
                  </a:extLst>
                </a:gridCol>
              </a:tblGrid>
              <a:tr h="367944">
                <a:tc gridSpan="2">
                  <a:txBody>
                    <a:bodyPr/>
                    <a:lstStyle/>
                    <a:p>
                      <a:pPr algn="l"/>
                      <a:r>
                        <a:rPr lang="it" sz="1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20--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17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26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29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" sz="1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31</a:t>
                      </a:r>
                    </a:p>
                  </a:txBody>
                  <a:tcPr marL="4572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611726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01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GIOVANNA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03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Guastare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04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05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Maggio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06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Giu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07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Lug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08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09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Set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Strumento pTOM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260576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946280"/>
                  </a:ext>
                </a:extLst>
              </a:tr>
              <a:tr h="3679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it" sz="9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R="4572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69785"/>
                  </a:ext>
                </a:extLst>
              </a:tr>
            </a:tbl>
          </a:graphicData>
        </a:graphic>
      </p:graphicFrame>
      <p:sp>
        <p:nvSpPr>
          <p:cNvPr id="65" name="Rectangle 64">
            <a:extLst>
              <a:ext uri="{FF2B5EF4-FFF2-40B4-BE49-F238E27FC236}">
                <a16:creationId xmlns:a16="http://schemas.microsoft.com/office/drawing/2014/main" id="{DC4907FD-27C5-854B-8786-B91628A0269C}"/>
              </a:ext>
            </a:extLst>
          </p:cNvPr>
          <p:cNvSpPr/>
          <p:nvPr/>
        </p:nvSpPr>
        <p:spPr>
          <a:xfrm>
            <a:off x="683571" y="559789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473158A-2F1B-FD4B-A101-2A78F24DCA2A}"/>
              </a:ext>
            </a:extLst>
          </p:cNvPr>
          <p:cNvSpPr/>
          <p:nvPr/>
        </p:nvSpPr>
        <p:spPr>
          <a:xfrm>
            <a:off x="683571" y="6042767"/>
            <a:ext cx="274320" cy="228600"/>
          </a:xfrm>
          <a:prstGeom prst="rect">
            <a:avLst/>
          </a:prstGeom>
          <a:solidFill>
            <a:srgbClr val="FF6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43712F5-F7EB-7D43-BB09-E154153EB169}"/>
              </a:ext>
            </a:extLst>
          </p:cNvPr>
          <p:cNvSpPr/>
          <p:nvPr/>
        </p:nvSpPr>
        <p:spPr>
          <a:xfrm>
            <a:off x="2979309" y="5597891"/>
            <a:ext cx="27432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E814EC1-44BD-E746-94F5-10834026D632}"/>
              </a:ext>
            </a:extLst>
          </p:cNvPr>
          <p:cNvSpPr/>
          <p:nvPr/>
        </p:nvSpPr>
        <p:spPr>
          <a:xfrm>
            <a:off x="2979309" y="6042767"/>
            <a:ext cx="274320" cy="228600"/>
          </a:xfrm>
          <a:prstGeom prst="rect">
            <a:avLst/>
          </a:prstGeom>
          <a:solidFill>
            <a:srgbClr val="96E3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563CAF9-580C-1846-98D7-C26FC3CFD92B}"/>
              </a:ext>
            </a:extLst>
          </p:cNvPr>
          <p:cNvSpPr/>
          <p:nvPr/>
        </p:nvSpPr>
        <p:spPr>
          <a:xfrm>
            <a:off x="5266710" y="5597891"/>
            <a:ext cx="274320" cy="228600"/>
          </a:xfrm>
          <a:prstGeom prst="rect">
            <a:avLst/>
          </a:prstGeom>
          <a:solidFill>
            <a:srgbClr val="B1DB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1A83E8B-7CC8-8D49-AFB6-5A518C05D1B1}"/>
              </a:ext>
            </a:extLst>
          </p:cNvPr>
          <p:cNvSpPr/>
          <p:nvPr/>
        </p:nvSpPr>
        <p:spPr>
          <a:xfrm>
            <a:off x="5266710" y="6042767"/>
            <a:ext cx="274320" cy="228600"/>
          </a:xfrm>
          <a:prstGeom prst="rect">
            <a:avLst/>
          </a:prstGeom>
          <a:solidFill>
            <a:srgbClr val="DDD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580AEBB-FF7E-5D44-ACBF-12F0E67021E8}"/>
              </a:ext>
            </a:extLst>
          </p:cNvPr>
          <p:cNvSpPr/>
          <p:nvPr/>
        </p:nvSpPr>
        <p:spPr>
          <a:xfrm>
            <a:off x="7530035" y="5597891"/>
            <a:ext cx="274320" cy="228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131183E-C1C0-D243-8E33-0BB1EF120B30}"/>
              </a:ext>
            </a:extLst>
          </p:cNvPr>
          <p:cNvSpPr/>
          <p:nvPr/>
        </p:nvSpPr>
        <p:spPr>
          <a:xfrm>
            <a:off x="7530035" y="6042767"/>
            <a:ext cx="274320" cy="228600"/>
          </a:xfrm>
          <a:prstGeom prst="rect">
            <a:avLst/>
          </a:prstGeom>
          <a:solidFill>
            <a:srgbClr val="4DE1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3284F65-9142-F645-9215-F782FA48D6F6}"/>
              </a:ext>
            </a:extLst>
          </p:cNvPr>
          <p:cNvSpPr txBox="1"/>
          <p:nvPr/>
        </p:nvSpPr>
        <p:spPr>
          <a:xfrm>
            <a:off x="957890" y="5597891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9FF9751-EFB6-2B4A-83D2-132D0A65DC81}"/>
              </a:ext>
            </a:extLst>
          </p:cNvPr>
          <p:cNvSpPr txBox="1"/>
          <p:nvPr/>
        </p:nvSpPr>
        <p:spPr>
          <a:xfrm>
            <a:off x="957890" y="6042767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2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4320CDC-3E89-AE42-BE5B-DA73A824BB18}"/>
              </a:ext>
            </a:extLst>
          </p:cNvPr>
          <p:cNvSpPr txBox="1"/>
          <p:nvPr/>
        </p:nvSpPr>
        <p:spPr>
          <a:xfrm>
            <a:off x="3246875" y="5597554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8874AC1-208B-6B41-BECE-7C89358777F7}"/>
              </a:ext>
            </a:extLst>
          </p:cNvPr>
          <p:cNvSpPr txBox="1"/>
          <p:nvPr/>
        </p:nvSpPr>
        <p:spPr>
          <a:xfrm>
            <a:off x="3246875" y="6042430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6CB912C-7C32-334D-932F-29D464F33476}"/>
              </a:ext>
            </a:extLst>
          </p:cNvPr>
          <p:cNvSpPr txBox="1"/>
          <p:nvPr/>
        </p:nvSpPr>
        <p:spPr>
          <a:xfrm>
            <a:off x="5525615" y="5595816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5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54160BB-2D49-3149-BC05-321C5C364546}"/>
              </a:ext>
            </a:extLst>
          </p:cNvPr>
          <p:cNvSpPr txBox="1"/>
          <p:nvPr/>
        </p:nvSpPr>
        <p:spPr>
          <a:xfrm>
            <a:off x="5525615" y="6040692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6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B5400C8-3D59-6B48-A1EC-91BB6F29BFF5}"/>
              </a:ext>
            </a:extLst>
          </p:cNvPr>
          <p:cNvSpPr txBox="1"/>
          <p:nvPr/>
        </p:nvSpPr>
        <p:spPr>
          <a:xfrm>
            <a:off x="7782186" y="5595479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7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A25FA5C-7C5B-464F-86FD-0339BB0A0540}"/>
              </a:ext>
            </a:extLst>
          </p:cNvPr>
          <p:cNvSpPr txBox="1"/>
          <p:nvPr/>
        </p:nvSpPr>
        <p:spPr>
          <a:xfrm>
            <a:off x="7782186" y="6040355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8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C6CF0B4-5426-E745-A6A5-18CBAC0A08C4}"/>
              </a:ext>
            </a:extLst>
          </p:cNvPr>
          <p:cNvSpPr/>
          <p:nvPr/>
        </p:nvSpPr>
        <p:spPr>
          <a:xfrm>
            <a:off x="9796412" y="5600792"/>
            <a:ext cx="274320" cy="228600"/>
          </a:xfrm>
          <a:prstGeom prst="rect">
            <a:avLst/>
          </a:prstGeom>
          <a:solidFill>
            <a:srgbClr val="F1BD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6AEA99B2-EC0A-FF4B-92FC-76599F35A11E}"/>
              </a:ext>
            </a:extLst>
          </p:cNvPr>
          <p:cNvSpPr/>
          <p:nvPr/>
        </p:nvSpPr>
        <p:spPr>
          <a:xfrm>
            <a:off x="9796412" y="6045668"/>
            <a:ext cx="27432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E1E212F-C42F-A74E-8A3D-AA607D435637}"/>
              </a:ext>
            </a:extLst>
          </p:cNvPr>
          <p:cNvSpPr txBox="1"/>
          <p:nvPr/>
        </p:nvSpPr>
        <p:spPr>
          <a:xfrm>
            <a:off x="10048563" y="5598380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9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B6D66F7-DCD5-1F4A-9ABC-ED4C1B3B3B8D}"/>
              </a:ext>
            </a:extLst>
          </p:cNvPr>
          <p:cNvSpPr txBox="1"/>
          <p:nvPr/>
        </p:nvSpPr>
        <p:spPr>
          <a:xfrm>
            <a:off x="10048563" y="6043256"/>
            <a:ext cx="1920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Colore chiave 10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SpPr/>
          <p:nvPr/>
        </p:nvSpPr>
        <p:spPr>
          <a:xfrm>
            <a:off x="2850650" y="1304841"/>
            <a:ext cx="1042416" cy="330973"/>
          </a:xfrm>
          <a:prstGeom prst="rect">
            <a:avLst/>
          </a:prstGeom>
          <a:solidFill>
            <a:srgbClr val="00BD3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00000000-0008-0000-0000-00000E000000}"/>
              </a:ext>
            </a:extLst>
          </p:cNvPr>
          <p:cNvSpPr/>
          <p:nvPr/>
        </p:nvSpPr>
        <p:spPr>
          <a:xfrm>
            <a:off x="10706976" y="2398589"/>
            <a:ext cx="786265" cy="330973"/>
          </a:xfrm>
          <a:prstGeom prst="rect">
            <a:avLst/>
          </a:prstGeom>
          <a:solidFill>
            <a:srgbClr val="B1DB7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Testo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00000000-0008-0000-0000-00000F000000}"/>
              </a:ext>
            </a:extLst>
          </p:cNvPr>
          <p:cNvSpPr/>
          <p:nvPr/>
        </p:nvSpPr>
        <p:spPr>
          <a:xfrm>
            <a:off x="3921570" y="1670532"/>
            <a:ext cx="640080" cy="330973"/>
          </a:xfrm>
          <a:prstGeom prst="rect">
            <a:avLst/>
          </a:prstGeom>
          <a:solidFill>
            <a:srgbClr val="DDD2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0000000-0008-0000-0000-000010000000}"/>
              </a:ext>
            </a:extLst>
          </p:cNvPr>
          <p:cNvSpPr/>
          <p:nvPr/>
        </p:nvSpPr>
        <p:spPr>
          <a:xfrm>
            <a:off x="1480554" y="932980"/>
            <a:ext cx="681866" cy="330973"/>
          </a:xfrm>
          <a:prstGeom prst="rect">
            <a:avLst/>
          </a:prstGeom>
          <a:solidFill>
            <a:srgbClr val="96E3F0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baseline="0" dirty="0">
                <a:solidFill>
                  <a:schemeClr val="tx1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00000000-0008-0000-0000-000011000000}"/>
              </a:ext>
            </a:extLst>
          </p:cNvPr>
          <p:cNvSpPr/>
          <p:nvPr/>
        </p:nvSpPr>
        <p:spPr>
          <a:xfrm>
            <a:off x="4934931" y="2752007"/>
            <a:ext cx="1737360" cy="176519"/>
          </a:xfrm>
          <a:prstGeom prst="rect">
            <a:avLst/>
          </a:prstGeom>
          <a:solidFill>
            <a:srgbClr val="00BD32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Testo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00000000-0008-0000-0000-000012000000}"/>
              </a:ext>
            </a:extLst>
          </p:cNvPr>
          <p:cNvSpPr/>
          <p:nvPr/>
        </p:nvSpPr>
        <p:spPr>
          <a:xfrm>
            <a:off x="4252131" y="3137409"/>
            <a:ext cx="683936" cy="330973"/>
          </a:xfrm>
          <a:prstGeom prst="rect">
            <a:avLst/>
          </a:prstGeom>
          <a:solidFill>
            <a:srgbClr val="F1BDB1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Testo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00000000-0008-0000-0000-000013000000}"/>
              </a:ext>
            </a:extLst>
          </p:cNvPr>
          <p:cNvSpPr/>
          <p:nvPr/>
        </p:nvSpPr>
        <p:spPr>
          <a:xfrm>
            <a:off x="4582773" y="3504128"/>
            <a:ext cx="704317" cy="330973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Testo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0000000-0008-0000-0000-000014000000}"/>
              </a:ext>
            </a:extLst>
          </p:cNvPr>
          <p:cNvSpPr/>
          <p:nvPr/>
        </p:nvSpPr>
        <p:spPr>
          <a:xfrm>
            <a:off x="4958716" y="3879315"/>
            <a:ext cx="1340484" cy="330973"/>
          </a:xfrm>
          <a:prstGeom prst="rect">
            <a:avLst/>
          </a:prstGeom>
          <a:solidFill>
            <a:srgbClr val="B1DB73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Testo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00000000-0008-0000-0000-000015000000}"/>
              </a:ext>
            </a:extLst>
          </p:cNvPr>
          <p:cNvSpPr/>
          <p:nvPr/>
        </p:nvSpPr>
        <p:spPr>
          <a:xfrm>
            <a:off x="4411133" y="4246033"/>
            <a:ext cx="1226368" cy="3309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Testo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00000000-0008-0000-0000-000018000000}"/>
              </a:ext>
            </a:extLst>
          </p:cNvPr>
          <p:cNvSpPr/>
          <p:nvPr/>
        </p:nvSpPr>
        <p:spPr>
          <a:xfrm>
            <a:off x="6361737" y="4972753"/>
            <a:ext cx="4853600" cy="330973"/>
          </a:xfrm>
          <a:prstGeom prst="rect">
            <a:avLst/>
          </a:prstGeom>
          <a:solidFill>
            <a:srgbClr val="DDD245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Testo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00000000-0008-0000-0000-000019000000}"/>
              </a:ext>
            </a:extLst>
          </p:cNvPr>
          <p:cNvSpPr/>
          <p:nvPr/>
        </p:nvSpPr>
        <p:spPr>
          <a:xfrm>
            <a:off x="5287091" y="4606034"/>
            <a:ext cx="4335217" cy="33097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Testo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E07DFC09-A584-8B4D-815B-56FA915BCE1E}"/>
              </a:ext>
            </a:extLst>
          </p:cNvPr>
          <p:cNvSpPr/>
          <p:nvPr/>
        </p:nvSpPr>
        <p:spPr>
          <a:xfrm>
            <a:off x="4934931" y="2935881"/>
            <a:ext cx="1737360" cy="176519"/>
          </a:xfrm>
          <a:prstGeom prst="rect">
            <a:avLst/>
          </a:prstGeom>
          <a:solidFill>
            <a:srgbClr val="FF6C6C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Testo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2434BC5E-0694-3848-8CFA-062DC3B20C4B}"/>
              </a:ext>
            </a:extLst>
          </p:cNvPr>
          <p:cNvSpPr/>
          <p:nvPr/>
        </p:nvSpPr>
        <p:spPr>
          <a:xfrm>
            <a:off x="5637501" y="2016512"/>
            <a:ext cx="1737360" cy="176519"/>
          </a:xfrm>
          <a:prstGeom prst="rect">
            <a:avLst/>
          </a:prstGeom>
          <a:solidFill>
            <a:srgbClr val="4DE1BA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Testo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8DA2C900-015D-074E-AD4C-DDD7635C9E39}"/>
              </a:ext>
            </a:extLst>
          </p:cNvPr>
          <p:cNvSpPr/>
          <p:nvPr/>
        </p:nvSpPr>
        <p:spPr>
          <a:xfrm>
            <a:off x="6904323" y="2200386"/>
            <a:ext cx="1143000" cy="176519"/>
          </a:xfrm>
          <a:prstGeom prst="rect">
            <a:avLst/>
          </a:prstGeom>
          <a:solidFill>
            <a:srgbClr val="4DE1BA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Testo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3B61FD67-7635-AC41-990B-3311956AE94A}"/>
              </a:ext>
            </a:extLst>
          </p:cNvPr>
          <p:cNvSpPr/>
          <p:nvPr/>
        </p:nvSpPr>
        <p:spPr>
          <a:xfrm>
            <a:off x="2162421" y="932980"/>
            <a:ext cx="683012" cy="3309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E325D68D-DD53-5A48-9157-2F7BEDDFE3A8}"/>
              </a:ext>
            </a:extLst>
          </p:cNvPr>
          <p:cNvSpPr/>
          <p:nvPr/>
        </p:nvSpPr>
        <p:spPr>
          <a:xfrm>
            <a:off x="1478485" y="3137409"/>
            <a:ext cx="683935" cy="330973"/>
          </a:xfrm>
          <a:prstGeom prst="rect">
            <a:avLst/>
          </a:prstGeom>
          <a:solidFill>
            <a:srgbClr val="96E3F0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Testo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1018D2F-64BF-6F4E-81D6-738E7F085B13}"/>
              </a:ext>
            </a:extLst>
          </p:cNvPr>
          <p:cNvSpPr/>
          <p:nvPr/>
        </p:nvSpPr>
        <p:spPr>
          <a:xfrm>
            <a:off x="2311515" y="2398589"/>
            <a:ext cx="786265" cy="330973"/>
          </a:xfrm>
          <a:prstGeom prst="rect">
            <a:avLst/>
          </a:prstGeom>
          <a:solidFill>
            <a:srgbClr val="B1DB7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Testo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43E0C76B-9B99-8343-88F8-CEA8E81CBC8D}"/>
              </a:ext>
            </a:extLst>
          </p:cNvPr>
          <p:cNvSpPr/>
          <p:nvPr/>
        </p:nvSpPr>
        <p:spPr>
          <a:xfrm>
            <a:off x="8436223" y="2028678"/>
            <a:ext cx="640080" cy="330973"/>
          </a:xfrm>
          <a:prstGeom prst="rect">
            <a:avLst/>
          </a:prstGeom>
          <a:solidFill>
            <a:srgbClr val="DDD24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76C6CE28-0716-9E42-894C-EDC54CA91D5A}"/>
              </a:ext>
            </a:extLst>
          </p:cNvPr>
          <p:cNvSpPr/>
          <p:nvPr/>
        </p:nvSpPr>
        <p:spPr>
          <a:xfrm>
            <a:off x="1761053" y="4239315"/>
            <a:ext cx="1885892" cy="3309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Testo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3E833221-11B8-E843-B171-32235184BEC5}"/>
              </a:ext>
            </a:extLst>
          </p:cNvPr>
          <p:cNvSpPr/>
          <p:nvPr/>
        </p:nvSpPr>
        <p:spPr>
          <a:xfrm>
            <a:off x="9883359" y="3874652"/>
            <a:ext cx="1346583" cy="330973"/>
          </a:xfrm>
          <a:prstGeom prst="rect">
            <a:avLst/>
          </a:prstGeom>
          <a:solidFill>
            <a:srgbClr val="F1BDB1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Testo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14CA98C7-13A4-7A40-84E3-E92A71BBB0BE}"/>
              </a:ext>
            </a:extLst>
          </p:cNvPr>
          <p:cNvSpPr/>
          <p:nvPr/>
        </p:nvSpPr>
        <p:spPr>
          <a:xfrm>
            <a:off x="9070895" y="2752007"/>
            <a:ext cx="534120" cy="359622"/>
          </a:xfrm>
          <a:prstGeom prst="rect">
            <a:avLst/>
          </a:prstGeom>
          <a:solidFill>
            <a:srgbClr val="4DE1BA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Testo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E0FF044D-93DE-AF40-8564-65F1DA89DC87}"/>
              </a:ext>
            </a:extLst>
          </p:cNvPr>
          <p:cNvSpPr/>
          <p:nvPr/>
        </p:nvSpPr>
        <p:spPr>
          <a:xfrm>
            <a:off x="6361737" y="932980"/>
            <a:ext cx="1888225" cy="330973"/>
          </a:xfrm>
          <a:prstGeom prst="rect">
            <a:avLst/>
          </a:prstGeom>
          <a:solidFill>
            <a:srgbClr val="4DE1BA"/>
          </a:solidFill>
          <a:ln>
            <a:noFill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Testo</a:t>
            </a:r>
            <a:endParaRPr lang="en-US" sz="900" baseline="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093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45D22CE-0392-45B5-ADF3-72D34A242198}" vid="{1958FF97-A204-4E5B-A17F-D70CF7833A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IC-Yearly-Calendar-Gantt-Chart-Template_PowerPoint - SR edits</Template>
  <TotalTime>0</TotalTime>
  <Words>432</Words>
  <Application>Microsoft Macintosh PowerPoint</Application>
  <PresentationFormat>Widescreen</PresentationFormat>
  <Paragraphs>194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cp:lastPrinted>2020-08-31T22:23:58Z</cp:lastPrinted>
  <dcterms:created xsi:type="dcterms:W3CDTF">2020-10-15T17:02:02Z</dcterms:created>
  <dcterms:modified xsi:type="dcterms:W3CDTF">2022-09-11T04:28:29Z</dcterms:modified>
</cp:coreProperties>
</file>